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60" r:id="rId3"/>
    <p:sldId id="257" r:id="rId4"/>
    <p:sldId id="258" r:id="rId5"/>
    <p:sldId id="259" r:id="rId6"/>
    <p:sldId id="261" r:id="rId7"/>
    <p:sldId id="262" r:id="rId8"/>
    <p:sldId id="265" r:id="rId9"/>
    <p:sldId id="266" r:id="rId10"/>
    <p:sldId id="263" r:id="rId11"/>
    <p:sldId id="264" r:id="rId12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70" d="100"/>
          <a:sy n="70" d="100"/>
        </p:scale>
        <p:origin x="-1386" y="-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22030" y="1371600"/>
            <a:ext cx="8229600" cy="1828800"/>
          </a:xfrm>
        </p:spPr>
        <p:txBody>
          <a:bodyPr vert="horz" lIns="45720" tIns="0" rIns="45720" bIns="0" anchor="b">
            <a:norm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</a:sp3d>
          </a:bodyPr>
          <a:lstStyle>
            <a:lvl1pPr>
              <a:defRPr sz="4800" b="1" cap="all" baseline="0">
                <a:ln w="6350">
                  <a:noFill/>
                </a:ln>
                <a:gradFill>
                  <a:gsLst>
                    <a:gs pos="0">
                      <a:schemeClr val="accent1">
                        <a:tint val="73000"/>
                        <a:satMod val="145000"/>
                      </a:schemeClr>
                    </a:gs>
                    <a:gs pos="73000">
                      <a:schemeClr val="accent1">
                        <a:tint val="73000"/>
                        <a:satMod val="145000"/>
                      </a:schemeClr>
                    </a:gs>
                    <a:gs pos="100000">
                      <a:schemeClr val="accent1">
                        <a:tint val="83000"/>
                        <a:satMod val="143000"/>
                      </a:schemeClr>
                    </a:gs>
                  </a:gsLst>
                  <a:lin ang="4800000" scaled="1"/>
                </a:gradFill>
                <a:effectLst>
                  <a:outerShdw blurRad="127000" dist="200000" dir="2700000" algn="tl" rotWithShape="0">
                    <a:srgbClr val="000000">
                      <a:alpha val="30000"/>
                    </a:srgbClr>
                  </a:outerShdw>
                </a:effectLst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7964-7D58-4C0B-A2FD-783CD640FBB7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BE492-5330-47D5-9315-ACE4664B5662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371600" y="3331698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7964-7D58-4C0B-A2FD-783CD640FBB7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BE492-5330-47D5-9315-ACE4664B56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7964-7D58-4C0B-A2FD-783CD640FBB7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BE492-5330-47D5-9315-ACE4664B56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7964-7D58-4C0B-A2FD-783CD640FBB7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BE492-5330-47D5-9315-ACE4664B56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00200" y="609600"/>
            <a:ext cx="7086600" cy="1828800"/>
          </a:xfrm>
        </p:spPr>
        <p:txBody>
          <a:bodyPr vert="horz" bIns="0" anchor="b">
            <a:noAutofit/>
            <a:scene3d>
              <a:camera prst="orthographicFront"/>
              <a:lightRig rig="soft" dir="t">
                <a:rot lat="0" lon="0" rev="17220000"/>
              </a:lightRig>
            </a:scene3d>
            <a:sp3d prstMaterial="softEdge">
              <a:bevelT w="38100" h="38100"/>
              <a:contourClr>
                <a:schemeClr val="tx2">
                  <a:shade val="50000"/>
                </a:schemeClr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4800" b="1" cap="none" baseline="0">
                <a:ln w="6350">
                  <a:noFill/>
                </a:ln>
                <a:solidFill>
                  <a:schemeClr val="accent1">
                    <a:tint val="90000"/>
                    <a:satMod val="120000"/>
                  </a:schemeClr>
                </a:solidFill>
                <a:effectLst>
                  <a:outerShdw blurRad="114300" dist="101600" dir="2700000" algn="tl" rotWithShape="0">
                    <a:srgbClr val="000000">
                      <a:alpha val="40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600200" y="2507786"/>
            <a:ext cx="7086600" cy="1509712"/>
          </a:xfrm>
        </p:spPr>
        <p:txBody>
          <a:bodyPr anchor="t"/>
          <a:lstStyle>
            <a:lvl1pPr marL="73152" indent="0" algn="l">
              <a:buNone/>
              <a:defRPr sz="20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7964-7D58-4C0B-A2FD-783CD640FBB7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7924800" y="6416675"/>
            <a:ext cx="762000" cy="365125"/>
          </a:xfrm>
        </p:spPr>
        <p:txBody>
          <a:bodyPr/>
          <a:lstStyle/>
          <a:p>
            <a:fld id="{023BE492-5330-47D5-9315-ACE4664B5662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7964-7D58-4C0B-A2FD-783CD640FBB7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BE492-5330-47D5-9315-ACE4664B56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2"/>
            <a:ext cx="4040188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45025" y="1535112"/>
            <a:ext cx="4041775" cy="750887"/>
          </a:xfrm>
        </p:spPr>
        <p:txBody>
          <a:bodyPr anchor="ctr"/>
          <a:lstStyle>
            <a:lvl1pPr marL="0" indent="0">
              <a:buNone/>
              <a:defRPr sz="2400" b="0" cap="all" baseline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4040188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362200"/>
            <a:ext cx="4041775" cy="37639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7964-7D58-4C0B-A2FD-783CD640FBB7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BE492-5330-47D5-9315-ACE4664B56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7964-7D58-4C0B-A2FD-783CD640FBB7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BE492-5330-47D5-9315-ACE4664B56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7964-7D58-4C0B-A2FD-783CD640FBB7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BE492-5330-47D5-9315-ACE4664B56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vert="horz" anchor="b">
            <a:normAutofit/>
            <a:sp3d prstMaterial="softEdge"/>
          </a:bodyPr>
          <a:lstStyle>
            <a:lvl1pPr algn="l">
              <a:buNone/>
              <a:defRPr sz="2200" b="0">
                <a:ln w="6350">
                  <a:noFill/>
                </a:ln>
                <a:solidFill>
                  <a:schemeClr val="accent1">
                    <a:tint val="73000"/>
                    <a:satMod val="180000"/>
                  </a:schemeClr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457200" y="1524000"/>
            <a:ext cx="3008313" cy="4602163"/>
          </a:xfrm>
        </p:spPr>
        <p:txBody>
          <a:bodyPr/>
          <a:lstStyle>
            <a:lvl1pPr marL="0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2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7964-7D58-4C0B-A2FD-783CD640FBB7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BE492-5330-47D5-9315-ACE4664B56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828800" y="609600"/>
            <a:ext cx="5486400" cy="522288"/>
          </a:xfrm>
        </p:spPr>
        <p:txBody>
          <a:bodyPr lIns="45720" rIns="45720" bIns="0" anchor="b">
            <a:sp3d prstMaterial="softEdge"/>
          </a:bodyPr>
          <a:lstStyle>
            <a:lvl1pPr algn="ctr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828800" y="1831975"/>
            <a:ext cx="5486400" cy="3962400"/>
          </a:xfrm>
          <a:solidFill>
            <a:schemeClr val="bg2"/>
          </a:solidFill>
          <a:ln w="44450" cap="sq" cmpd="sng" algn="ctr">
            <a:solidFill>
              <a:srgbClr val="FFFFFF"/>
            </a:solidFill>
            <a:prstDash val="solid"/>
            <a:miter lim="800000"/>
          </a:ln>
          <a:effectLst>
            <a:outerShdw blurRad="190500" dist="228600" dir="2700000" sy="90000">
              <a:srgbClr val="000000">
                <a:alpha val="25000"/>
              </a:srgbClr>
            </a:outerShdw>
          </a:effectLst>
          <a:scene3d>
            <a:camera prst="orthographicFront">
              <a:rot lat="0" lon="0" rev="0"/>
            </a:camera>
            <a:lightRig rig="balanced" dir="tr">
              <a:rot lat="0" lon="0" rev="2700000"/>
            </a:lightRig>
          </a:scene3d>
          <a:sp3d prstMaterial="matte">
            <a:contourClr>
              <a:schemeClr val="tx2">
                <a:shade val="50000"/>
              </a:schemeClr>
            </a:contourClr>
          </a:sp3d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t"/>
          <a:lstStyle>
            <a:lvl1pPr indent="0">
              <a:buNone/>
              <a:defRPr sz="3200"/>
            </a:lvl1pPr>
          </a:lstStyle>
          <a:p>
            <a:pPr marL="0" algn="l" rtl="0" eaLnBrk="1" latinLnBrk="0" hangingPunct="1"/>
            <a:r>
              <a:rPr kumimoji="0" lang="ru-RU" smtClean="0">
                <a:solidFill>
                  <a:schemeClr val="lt1"/>
                </a:solidFill>
                <a:latin typeface="+mn-lt"/>
                <a:ea typeface="+mn-ea"/>
                <a:cs typeface="+mn-cs"/>
              </a:rPr>
              <a:t>Вставка рисунка</a:t>
            </a:r>
            <a:endParaRPr kumimoji="0" lang="en-US" dirty="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828800" y="1166787"/>
            <a:ext cx="5486400" cy="530352"/>
          </a:xfrm>
        </p:spPr>
        <p:txBody>
          <a:bodyPr lIns="45720" tIns="45720" rIns="45720" anchor="t"/>
          <a:lstStyle>
            <a:lvl1pPr marL="0" indent="0" algn="ct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5B7964-7D58-4C0B-A2FD-783CD640FBB7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23BE492-5330-47D5-9315-ACE4664B5662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>
                <a:rot lat="0" lon="0" rev="16800000"/>
              </a:lightRig>
            </a:scene3d>
            <a:sp3d prstMaterial="softEdge">
              <a:bevelT w="38100" h="38100"/>
            </a:sp3d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70916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457200" y="6416675"/>
            <a:ext cx="21336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455B7964-7D58-4C0B-A2FD-783CD640FBB7}" type="datetimeFigureOut">
              <a:rPr lang="ru-RU" smtClean="0"/>
              <a:t>22.06.2021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3124200" y="6416675"/>
            <a:ext cx="2895600" cy="365125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7924800" y="6416675"/>
            <a:ext cx="762000" cy="365125"/>
          </a:xfrm>
          <a:prstGeom prst="rect">
            <a:avLst/>
          </a:prstGeom>
        </p:spPr>
        <p:txBody>
          <a:bodyPr vert="horz" lIns="0" rIns="0" anchor="b"/>
          <a:lstStyle>
            <a:lvl1pPr algn="r" eaLnBrk="1" latinLnBrk="0" hangingPunct="1">
              <a:defRPr kumimoji="0" sz="1200">
                <a:solidFill>
                  <a:schemeClr val="tx1">
                    <a:shade val="50000"/>
                  </a:schemeClr>
                </a:solidFill>
              </a:defRPr>
            </a:lvl1pPr>
          </a:lstStyle>
          <a:p>
            <a:fld id="{023BE492-5330-47D5-9315-ACE4664B5662}" type="slidenum">
              <a:rPr lang="ru-RU" smtClean="0"/>
              <a:t>‹#›</a:t>
            </a:fld>
            <a:endParaRPr lang="ru-RU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ctr" rtl="0" eaLnBrk="1" latinLnBrk="0" hangingPunct="1">
        <a:spcBef>
          <a:spcPct val="0"/>
        </a:spcBef>
        <a:buNone/>
        <a:defRPr kumimoji="0" sz="4100" b="1" kern="1200" cap="none" baseline="0">
          <a:ln w="6350">
            <a:noFill/>
          </a:ln>
          <a:gradFill>
            <a:gsLst>
              <a:gs pos="0">
                <a:schemeClr val="accent1">
                  <a:tint val="73000"/>
                  <a:satMod val="145000"/>
                </a:schemeClr>
              </a:gs>
              <a:gs pos="73000">
                <a:schemeClr val="accent1">
                  <a:tint val="73000"/>
                  <a:satMod val="145000"/>
                </a:schemeClr>
              </a:gs>
              <a:gs pos="100000">
                <a:schemeClr val="accent1">
                  <a:tint val="83000"/>
                  <a:satMod val="143000"/>
                </a:schemeClr>
              </a:gs>
            </a:gsLst>
            <a:lin ang="4800000" scaled="1"/>
          </a:gradFill>
          <a:effectLst>
            <a:outerShdw blurRad="114300" dist="101600" dir="27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548640" indent="-411480" algn="l" rtl="0" eaLnBrk="1" latinLnBrk="0" hangingPunct="1">
        <a:spcBef>
          <a:spcPct val="20000"/>
        </a:spcBef>
        <a:buClr>
          <a:schemeClr val="tx1">
            <a:shade val="95000"/>
          </a:schemeClr>
        </a:buClr>
        <a:buSzPct val="65000"/>
        <a:buFont typeface="Wingdings 2"/>
        <a:buChar char="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868680" indent="-283464" algn="l" rtl="0" eaLnBrk="1" latinLnBrk="0" hangingPunct="1">
        <a:spcBef>
          <a:spcPct val="20000"/>
        </a:spcBef>
        <a:buClr>
          <a:schemeClr val="tx1"/>
        </a:buClr>
        <a:buSzPct val="80000"/>
        <a:buFont typeface="Wingdings 2"/>
        <a:buChar char="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33856" indent="-228600" algn="l" rtl="0" eaLnBrk="1" latinLnBrk="0" hangingPunct="1">
        <a:spcBef>
          <a:spcPct val="20000"/>
        </a:spcBef>
        <a:buClr>
          <a:schemeClr val="tx1"/>
        </a:buClr>
        <a:buSzPct val="95000"/>
        <a:buFont typeface="Wingdings"/>
        <a:buChar char="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353312" indent="-182880" algn="l" rtl="0" eaLnBrk="1" latinLnBrk="0" hangingPunct="1">
        <a:spcBef>
          <a:spcPct val="20000"/>
        </a:spcBef>
        <a:buClr>
          <a:schemeClr val="tx1"/>
        </a:buClr>
        <a:buSzPct val="100000"/>
        <a:buFont typeface="Wingdings 3"/>
        <a:buChar char="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54533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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64792" indent="-182880" algn="l" rtl="0" eaLnBrk="1" latinLnBrk="0" hangingPunct="1">
        <a:spcBef>
          <a:spcPct val="20000"/>
        </a:spcBef>
        <a:buClr>
          <a:schemeClr val="tx1"/>
        </a:buClr>
        <a:buFont typeface="Wingdings 3"/>
        <a:buChar char="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65960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167128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2368296" indent="-182880" algn="l" rtl="0" eaLnBrk="1" latinLnBrk="0" hangingPunct="1">
        <a:spcBef>
          <a:spcPct val="20000"/>
        </a:spcBef>
        <a:buClr>
          <a:schemeClr val="tx1"/>
        </a:buClr>
        <a:buFont typeface="Wingdings 2"/>
        <a:buChar char="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.jpeg"/><Relationship Id="rId3" Type="http://schemas.openxmlformats.org/officeDocument/2006/relationships/image" Target="../media/image14.jpeg"/><Relationship Id="rId7" Type="http://schemas.openxmlformats.org/officeDocument/2006/relationships/image" Target="../media/image18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7" Type="http://schemas.openxmlformats.org/officeDocument/2006/relationships/image" Target="../media/image25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4.jpeg"/><Relationship Id="rId5" Type="http://schemas.openxmlformats.org/officeDocument/2006/relationships/image" Target="../media/image23.jpeg"/><Relationship Id="rId4" Type="http://schemas.openxmlformats.org/officeDocument/2006/relationships/image" Target="../media/image2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4357694"/>
            <a:ext cx="6400800" cy="2000264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Муниципальное бюджетное общеобразовательное учреждение «</a:t>
            </a:r>
            <a:r>
              <a:rPr lang="ru-RU" dirty="0" err="1" smtClean="0"/>
              <a:t>Раифская</a:t>
            </a:r>
            <a:r>
              <a:rPr lang="ru-RU" dirty="0" smtClean="0"/>
              <a:t> средняя общеобразовательная школа </a:t>
            </a:r>
            <a:r>
              <a:rPr lang="ru-RU" dirty="0" err="1" smtClean="0"/>
              <a:t>Зеленодольского</a:t>
            </a:r>
            <a:r>
              <a:rPr lang="ru-RU" dirty="0" smtClean="0"/>
              <a:t> муниципального района Республики Татарстан»</a:t>
            </a:r>
            <a:endParaRPr lang="ru-RU" dirty="0"/>
          </a:p>
        </p:txBody>
      </p:sp>
      <p:pic>
        <p:nvPicPr>
          <p:cNvPr id="1026" name="Picture 2" descr="C:\Users\user\Desktop\точка роста\Логотип-Точка-роста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44" y="142852"/>
            <a:ext cx="8852888" cy="400052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user\Desktop\slide-13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357158" y="285728"/>
            <a:ext cx="8351683" cy="625560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098" name="Picture 2" descr="C:\Users\user\Desktop\slide-1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85720" y="285727"/>
            <a:ext cx="8456882" cy="633440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user\Desktop\slide-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596" y="214289"/>
            <a:ext cx="8352056" cy="625588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46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Цели и задачи центра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428736"/>
            <a:ext cx="8229600" cy="4709160"/>
          </a:xfrm>
        </p:spPr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r>
              <a:rPr lang="ru-RU" dirty="0" smtClean="0"/>
              <a:t>СОЗДАНИЕ УСЛОВИЙ ДЛЯ ВНЕДРЕНИЯ на уровнях начального, основного общего и среднего общего образования новых методов обучения и воспитания, образовательных технологий, обеспечивающих освоение обучающимися основных и дополнительных общеобразовательных программ цифрового, естественнонаучного, технического и гуманитарного профилей;</a:t>
            </a:r>
          </a:p>
          <a:p>
            <a:endParaRPr lang="ru-RU" dirty="0" smtClean="0"/>
          </a:p>
          <a:p>
            <a:r>
              <a:rPr lang="ru-RU" dirty="0" smtClean="0"/>
              <a:t>ОБНОВЛЕНИЕ СОДЕРЖАНИЯ И СОВЕРШЕНСТВОВАНИЕ МЕТОДОВ обучения предметов «Технология», «Информатика», «Основы безопасности жизнедеятельности»</a:t>
            </a:r>
          </a:p>
          <a:p>
            <a:endParaRPr lang="ru-RU" dirty="0" smtClean="0"/>
          </a:p>
          <a:p>
            <a:r>
              <a:rPr lang="ru-RU" dirty="0" smtClean="0"/>
              <a:t>ИСПОЛЬЗОВАНИЕ ИНФРАСТРУКТУРЫ ВО ВНЕУРОЧНОЕ ВРЕМЯ как общественного пространства для развития общекультурных компетенций и цифровой грамотности населения, шахматного образования, проектной деятельности, творческой, социальной самореализации детей, педагогов, родительской общественности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/>
              <a:t>Образовательные направления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endParaRPr lang="ru-RU" dirty="0" smtClean="0"/>
          </a:p>
          <a:p>
            <a:pPr algn="ctr">
              <a:buNone/>
            </a:pPr>
            <a:r>
              <a:rPr lang="ru-RU" b="1" dirty="0" smtClean="0"/>
              <a:t>Основные общеобразовательные программы:</a:t>
            </a:r>
          </a:p>
          <a:p>
            <a:pPr algn="ctr">
              <a:buNone/>
            </a:pPr>
            <a:r>
              <a:rPr lang="ru-RU" dirty="0" smtClean="0"/>
              <a:t>«Технология», Информатика», </a:t>
            </a:r>
          </a:p>
          <a:p>
            <a:pPr algn="ctr">
              <a:buNone/>
            </a:pPr>
            <a:r>
              <a:rPr lang="ru-RU" dirty="0" smtClean="0"/>
              <a:t>«Основы безопасности жизнедеятельности»</a:t>
            </a:r>
          </a:p>
          <a:p>
            <a:endParaRPr lang="ru-RU" dirty="0" smtClean="0"/>
          </a:p>
          <a:p>
            <a:r>
              <a:rPr lang="ru-RU" dirty="0" err="1" smtClean="0"/>
              <a:t>Разноуровневые</a:t>
            </a:r>
            <a:r>
              <a:rPr lang="ru-RU" dirty="0" smtClean="0"/>
              <a:t> </a:t>
            </a:r>
            <a:r>
              <a:rPr lang="ru-RU" b="1" dirty="0" smtClean="0"/>
              <a:t>дополнительные общеобразовательные программы цифрового, естественнонаучного, технического и гуманитарного профилей:</a:t>
            </a:r>
          </a:p>
          <a:p>
            <a:r>
              <a:rPr lang="ru-RU" dirty="0" smtClean="0"/>
              <a:t>проектная деятельность</a:t>
            </a:r>
          </a:p>
          <a:p>
            <a:r>
              <a:rPr lang="ru-RU" dirty="0" smtClean="0"/>
              <a:t>научно-техническое творчество</a:t>
            </a:r>
          </a:p>
          <a:p>
            <a:r>
              <a:rPr lang="ru-RU" dirty="0" smtClean="0"/>
              <a:t>шахматное образование</a:t>
            </a:r>
          </a:p>
          <a:p>
            <a:r>
              <a:rPr lang="en-US" dirty="0" smtClean="0"/>
              <a:t>IT-</a:t>
            </a:r>
            <a:r>
              <a:rPr lang="ru-RU" dirty="0" smtClean="0"/>
              <a:t>технологии</a:t>
            </a:r>
          </a:p>
          <a:p>
            <a:r>
              <a:rPr lang="ru-RU" dirty="0" err="1" smtClean="0"/>
              <a:t>медиатворчество</a:t>
            </a:r>
            <a:endParaRPr lang="ru-RU" dirty="0" smtClean="0"/>
          </a:p>
          <a:p>
            <a:r>
              <a:rPr lang="ru-RU" dirty="0" err="1" smtClean="0"/>
              <a:t>социокультурные</a:t>
            </a:r>
            <a:r>
              <a:rPr lang="ru-RU" dirty="0" smtClean="0"/>
              <a:t> мероприятия</a:t>
            </a:r>
          </a:p>
          <a:p>
            <a:r>
              <a:rPr lang="ru-RU" dirty="0" smtClean="0"/>
              <a:t>информационная, экологическая, социальная, дорожно-транспортная безопасность</a:t>
            </a:r>
          </a:p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6908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Функции центра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709160"/>
          </a:xfrm>
        </p:spPr>
        <p:txBody>
          <a:bodyPr>
            <a:normAutofit/>
          </a:bodyPr>
          <a:lstStyle/>
          <a:p>
            <a:r>
              <a:rPr lang="ru-RU" sz="1600" dirty="0" smtClean="0"/>
              <a:t>Участие в реализации основных общеобразовательных программ в части предметных областей «Технология», «Информатика», «Основы безопасности жизнедеятельности», в том числе обеспечение внедрения обновленного содержания преподавания основных общеобразовательных программ в рамках федерального проекта «Современная школа» национального проекта «Образование».</a:t>
            </a:r>
          </a:p>
          <a:p>
            <a:r>
              <a:rPr lang="ru-RU" sz="1600" dirty="0" smtClean="0"/>
              <a:t>Реализация </a:t>
            </a:r>
            <a:r>
              <a:rPr lang="ru-RU" sz="1600" dirty="0" err="1" smtClean="0"/>
              <a:t>разноуровневых</a:t>
            </a:r>
            <a:r>
              <a:rPr lang="ru-RU" sz="1600" dirty="0" smtClean="0"/>
              <a:t> дополнительных общеобразовательных программ цифрового и гуманитарного профилей, а также иных программ в рамках внеурочной деятельности обучающихся.</a:t>
            </a:r>
          </a:p>
          <a:p>
            <a:r>
              <a:rPr lang="ru-RU" sz="1600" dirty="0" smtClean="0"/>
              <a:t>Обеспечение создания, апробации и внедрения модели равного доступа к современным общеобразовательным программам цифрового и гуманитарного профилей детям иных населенных пунктов сельских территорий.</a:t>
            </a:r>
          </a:p>
          <a:p>
            <a:endParaRPr lang="ru-RU" sz="1600" dirty="0"/>
          </a:p>
        </p:txBody>
      </p:sp>
      <p:pic>
        <p:nvPicPr>
          <p:cNvPr id="5122" name="Picture 2" descr="C:\Users\user\Desktop\точка роста\IMG_0989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42844" y="4572008"/>
            <a:ext cx="2667019" cy="2000264"/>
          </a:xfrm>
          <a:prstGeom prst="rect">
            <a:avLst/>
          </a:prstGeom>
          <a:noFill/>
        </p:spPr>
      </p:pic>
      <p:pic>
        <p:nvPicPr>
          <p:cNvPr id="9" name="Picture 5" descr="C:\Users\user\Desktop\Копия Информатика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6500826" y="4572008"/>
            <a:ext cx="2528322" cy="1928826"/>
          </a:xfrm>
          <a:prstGeom prst="rect">
            <a:avLst/>
          </a:prstGeom>
          <a:noFill/>
        </p:spPr>
      </p:pic>
      <p:pic>
        <p:nvPicPr>
          <p:cNvPr id="10" name="Picture 3" descr="C:\Users\user\Desktop\точка роста\20191219_120039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214678" y="4286256"/>
            <a:ext cx="2911207" cy="22352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600" dirty="0" smtClean="0"/>
              <a:t>Функции центра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600" dirty="0" smtClean="0"/>
              <a:t>Внедрение сетевых форм реализации программ дополнительного образования.</a:t>
            </a:r>
          </a:p>
          <a:p>
            <a:r>
              <a:rPr lang="ru-RU" sz="1600" dirty="0" smtClean="0"/>
              <a:t>Организация внеурочной деятельности в каникулярный период, разработка соответствующих образовательных программ, в том числе для пришкольных лагерей.</a:t>
            </a:r>
          </a:p>
          <a:p>
            <a:r>
              <a:rPr lang="ru-RU" sz="1600" dirty="0" smtClean="0"/>
              <a:t>Содействие развитию шахматного образования.</a:t>
            </a:r>
          </a:p>
          <a:p>
            <a:r>
              <a:rPr lang="ru-RU" sz="1600" dirty="0" smtClean="0"/>
              <a:t>Вовлечение обучающихся и педагогов в проектную деятельность.</a:t>
            </a:r>
          </a:p>
          <a:p>
            <a:r>
              <a:rPr lang="ru-RU" sz="1600" dirty="0" smtClean="0"/>
              <a:t>Обеспечение реализации мер по непрерывному развитию педагогических и управленческих кадров, включая повышение квалификации руководителей и педагогов Центра, реализующих основные и дополнительные общеобразовательные программы цифрового и гуманитарного и </a:t>
            </a:r>
            <a:r>
              <a:rPr lang="ru-RU" sz="1600" dirty="0" err="1" smtClean="0"/>
              <a:t>социокультурного</a:t>
            </a:r>
            <a:r>
              <a:rPr lang="ru-RU" sz="1600" dirty="0" smtClean="0"/>
              <a:t> профилей.</a:t>
            </a:r>
            <a:endParaRPr lang="ru-RU" sz="1600" dirty="0"/>
          </a:p>
        </p:txBody>
      </p:sp>
      <p:pic>
        <p:nvPicPr>
          <p:cNvPr id="6148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282" y="5000636"/>
            <a:ext cx="2790963" cy="15716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6149" name="Picture 5" descr="C:\Users\user\Desktop\точка роста\IMG_098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429388" y="4929198"/>
            <a:ext cx="2571736" cy="1652078"/>
          </a:xfrm>
          <a:prstGeom prst="rect">
            <a:avLst/>
          </a:prstGeom>
          <a:noFill/>
        </p:spPr>
      </p:pic>
      <p:pic>
        <p:nvPicPr>
          <p:cNvPr id="8" name="Picture 3" descr="C:\Users\user\Desktop\точка роста\IMG-20191219-WA0001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928926" y="4286256"/>
            <a:ext cx="3556027" cy="200026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39784"/>
          </a:xfrm>
        </p:spPr>
        <p:txBody>
          <a:bodyPr>
            <a:normAutofit/>
          </a:bodyPr>
          <a:lstStyle/>
          <a:p>
            <a:r>
              <a:rPr lang="ru-RU" sz="3600" dirty="0" smtClean="0"/>
              <a:t>Функции центра</a:t>
            </a:r>
            <a:endParaRPr lang="ru-RU" sz="36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214422"/>
            <a:ext cx="8229600" cy="4709160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sz="1600" dirty="0" smtClean="0"/>
              <a:t>Реализация мероприятий по информированию и просвещению населения в</a:t>
            </a:r>
          </a:p>
          <a:p>
            <a:pPr>
              <a:buNone/>
            </a:pPr>
            <a:r>
              <a:rPr lang="ru-RU" sz="1600" dirty="0" smtClean="0"/>
              <a:t>области цифровых и гуманитарных компетенций.</a:t>
            </a:r>
          </a:p>
          <a:p>
            <a:pPr>
              <a:buNone/>
            </a:pPr>
            <a:endParaRPr lang="ru-RU" sz="1600" dirty="0" smtClean="0"/>
          </a:p>
          <a:p>
            <a:pPr marL="92075" indent="44450">
              <a:buNone/>
            </a:pPr>
            <a:r>
              <a:rPr lang="ru-RU" sz="1600" dirty="0" smtClean="0"/>
              <a:t>Информационное сопровождение учебно-воспитательной деятельности Центра, системы внеурочных мероприятий с совместным участием детей, педагогов, родительской общественности, в том числе на сайте образовательной организации и иных информационных ресурсах.</a:t>
            </a:r>
          </a:p>
          <a:p>
            <a:pPr marL="92075" indent="44450">
              <a:buNone/>
            </a:pPr>
            <a:endParaRPr lang="ru-RU" sz="1600" dirty="0" smtClean="0"/>
          </a:p>
          <a:p>
            <a:pPr marL="92075" indent="44450">
              <a:buNone/>
            </a:pPr>
            <a:r>
              <a:rPr lang="ru-RU" sz="1600" dirty="0" smtClean="0"/>
              <a:t>Содействие созданию и развитию общественного движения школьников, направленного на личностное развитие, социальную активность через проектную деятельность, различные программы дополнительного образования детей.</a:t>
            </a:r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  <a:p>
            <a:pPr>
              <a:buNone/>
            </a:pPr>
            <a:endParaRPr lang="ru-RU" sz="1600" dirty="0" smtClean="0"/>
          </a:p>
        </p:txBody>
      </p:sp>
      <p:pic>
        <p:nvPicPr>
          <p:cNvPr id="7170" name="Picture 2" descr="C:\Users\user\Desktop\фото школа\2020\IMG-20200926-WA000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53281" y="4500570"/>
            <a:ext cx="2798923" cy="2101294"/>
          </a:xfrm>
          <a:prstGeom prst="rect">
            <a:avLst/>
          </a:prstGeom>
          <a:noFill/>
        </p:spPr>
      </p:pic>
      <p:pic>
        <p:nvPicPr>
          <p:cNvPr id="7171" name="Picture 3" descr="C:\Users\user\Desktop\фото школа\март20\20200229_11043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972042"/>
            <a:ext cx="2786082" cy="1671650"/>
          </a:xfrm>
          <a:prstGeom prst="rect">
            <a:avLst/>
          </a:prstGeom>
          <a:noFill/>
        </p:spPr>
      </p:pic>
      <p:pic>
        <p:nvPicPr>
          <p:cNvPr id="7172" name="Picture 4" descr="C:\Users\user\Desktop\фото школа\ноябрь 2020\IMG-20201031-WA0023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643702" y="4929198"/>
            <a:ext cx="2247888" cy="168591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8194" name="Picture 2" descr="C:\Users\user\Desktop\фото школа\ноябрь 2020\IMG-20201031-WA0024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14282" y="428604"/>
            <a:ext cx="3048021" cy="2286016"/>
          </a:xfrm>
          <a:prstGeom prst="rect">
            <a:avLst/>
          </a:prstGeom>
          <a:noFill/>
        </p:spPr>
      </p:pic>
      <p:pic>
        <p:nvPicPr>
          <p:cNvPr id="8195" name="Picture 3" descr="C:\Users\user\Desktop\фото школа\ноябрь-декабрь 19\IMG-20191209-WA00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6215074" y="642918"/>
            <a:ext cx="2819392" cy="2114544"/>
          </a:xfrm>
          <a:prstGeom prst="rect">
            <a:avLst/>
          </a:prstGeom>
          <a:noFill/>
        </p:spPr>
      </p:pic>
      <p:pic>
        <p:nvPicPr>
          <p:cNvPr id="8196" name="Picture 4" descr="C:\Users\user\Desktop\фото школа\янв 20\20200130_121646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14282" y="4000504"/>
            <a:ext cx="1628772" cy="2714620"/>
          </a:xfrm>
          <a:prstGeom prst="rect">
            <a:avLst/>
          </a:prstGeom>
          <a:noFill/>
        </p:spPr>
      </p:pic>
      <p:pic>
        <p:nvPicPr>
          <p:cNvPr id="8198" name="Picture 6" descr="C:\Users\user\Desktop\фото школа\20190906_113856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858016" y="4000504"/>
            <a:ext cx="1857388" cy="2668877"/>
          </a:xfrm>
          <a:prstGeom prst="rect">
            <a:avLst/>
          </a:prstGeom>
          <a:noFill/>
        </p:spPr>
      </p:pic>
      <p:pic>
        <p:nvPicPr>
          <p:cNvPr id="8200" name="Picture 8" descr="C:\Users\user\Desktop\фото школа\IMG-20200312-WA0033.jpg"/>
          <p:cNvPicPr>
            <a:picLocks noChangeAspect="1" noChangeArrowheads="1"/>
          </p:cNvPicPr>
          <p:nvPr/>
        </p:nvPicPr>
        <p:blipFill>
          <a:blip r:embed="rId6"/>
          <a:srcRect/>
          <a:stretch>
            <a:fillRect/>
          </a:stretch>
        </p:blipFill>
        <p:spPr bwMode="auto">
          <a:xfrm>
            <a:off x="3857620" y="214289"/>
            <a:ext cx="2208604" cy="2944805"/>
          </a:xfrm>
          <a:prstGeom prst="rect">
            <a:avLst/>
          </a:prstGeom>
          <a:noFill/>
        </p:spPr>
      </p:pic>
      <p:pic>
        <p:nvPicPr>
          <p:cNvPr id="8197" name="Picture 5" descr="C:\Users\user\Desktop\фото школа\янв 20\IMG-20200116-WA0010.jpg"/>
          <p:cNvPicPr>
            <a:picLocks noChangeAspect="1" noChangeArrowheads="1"/>
          </p:cNvPicPr>
          <p:nvPr/>
        </p:nvPicPr>
        <p:blipFill>
          <a:blip r:embed="rId7"/>
          <a:srcRect/>
          <a:stretch>
            <a:fillRect/>
          </a:stretch>
        </p:blipFill>
        <p:spPr bwMode="auto">
          <a:xfrm>
            <a:off x="3286116" y="4429132"/>
            <a:ext cx="2960360" cy="2220271"/>
          </a:xfrm>
          <a:prstGeom prst="rect">
            <a:avLst/>
          </a:prstGeom>
          <a:noFill/>
        </p:spPr>
      </p:pic>
      <p:pic>
        <p:nvPicPr>
          <p:cNvPr id="8199" name="Picture 7" descr="C:\Users\user\Desktop\фото школа\IMG-20191108-WA0004.jpg"/>
          <p:cNvPicPr>
            <a:picLocks noChangeAspect="1" noChangeArrowheads="1"/>
          </p:cNvPicPr>
          <p:nvPr/>
        </p:nvPicPr>
        <p:blipFill>
          <a:blip r:embed="rId8"/>
          <a:srcRect/>
          <a:stretch>
            <a:fillRect/>
          </a:stretch>
        </p:blipFill>
        <p:spPr bwMode="auto">
          <a:xfrm>
            <a:off x="2000232" y="2714620"/>
            <a:ext cx="3452808" cy="194220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9" name="Picture 5" descr="C:\Users\Admin\Desktop\точка роста\IMG-20210412-WA001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001534"/>
            <a:ext cx="2263390" cy="301785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7" name="Picture 3" descr="C:\Users\Admin\Desktop\точка роста\IMG-20210408-WA0003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83768" y="1196752"/>
            <a:ext cx="2377440" cy="3169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C:\Users\Admin\Desktop\точка роста\IMG-20210603-WA0015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16157" y="3429000"/>
            <a:ext cx="2403190" cy="32051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C:\Users\Admin\Desktop\точка роста\IMG-20210618-WA0002.jp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260649"/>
            <a:ext cx="3024336" cy="22682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Admin\Desktop\точка роста\IMG-20210422-WA0026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49110" y="205737"/>
            <a:ext cx="3170237" cy="23780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1" name="Picture 7" descr="C:\Users\Admin\Desktop\точка роста\20210430_092846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3284985"/>
            <a:ext cx="2001685" cy="333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20751118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Апекс">
  <a:themeElements>
    <a:clrScheme name="Апекс">
      <a:dk1>
        <a:sysClr val="windowText" lastClr="000000"/>
      </a:dk1>
      <a:lt1>
        <a:sysClr val="window" lastClr="FFFFFF"/>
      </a:lt1>
      <a:dk2>
        <a:srgbClr val="69676D"/>
      </a:dk2>
      <a:lt2>
        <a:srgbClr val="C9C2D1"/>
      </a:lt2>
      <a:accent1>
        <a:srgbClr val="CEB966"/>
      </a:accent1>
      <a:accent2>
        <a:srgbClr val="9CB084"/>
      </a:accent2>
      <a:accent3>
        <a:srgbClr val="6BB1C9"/>
      </a:accent3>
      <a:accent4>
        <a:srgbClr val="6585CF"/>
      </a:accent4>
      <a:accent5>
        <a:srgbClr val="7E6BC9"/>
      </a:accent5>
      <a:accent6>
        <a:srgbClr val="A379BB"/>
      </a:accent6>
      <a:hlink>
        <a:srgbClr val="410082"/>
      </a:hlink>
      <a:folHlink>
        <a:srgbClr val="932968"/>
      </a:folHlink>
    </a:clrScheme>
    <a:fontScheme name="Апекс">
      <a:majorFont>
        <a:latin typeface="Lucida Sans"/>
        <a:ea typeface=""/>
        <a:cs typeface=""/>
        <a:font script="Grek" typeface="Arial"/>
        <a:font script="Cyrl" typeface="Arial"/>
        <a:font script="Jpan" typeface="HG丸ｺﾞｼｯｸM-PRO"/>
        <a:font script="Hang" typeface="휴먼옛체"/>
        <a:font script="Hans" typeface="黑体"/>
        <a:font script="Hant" typeface="微軟正黑體"/>
        <a:font script="Arab" typeface="Tahoma"/>
        <a:font script="Hebr" typeface="Levenim MT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Book Antiqua"/>
        <a:ea typeface=""/>
        <a:cs typeface=""/>
        <a:font script="Grek" typeface="Times New Roman"/>
        <a:font script="Cyrl" typeface="Times New Roman"/>
        <a:font script="Jpan" typeface="HG明朝B"/>
        <a:font script="Hang" typeface="돋움"/>
        <a:font script="Hans" typeface="宋体"/>
        <a:font script="Hant" typeface="新細明體"/>
        <a:font script="Arab" typeface="Times New Roman"/>
        <a:font script="Hebr" typeface="David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Апекс">
      <a:fillStyleLst>
        <a:solidFill>
          <a:schemeClr val="phClr"/>
        </a:solidFill>
        <a:gradFill rotWithShape="1">
          <a:gsLst>
            <a:gs pos="20000">
              <a:schemeClr val="phClr">
                <a:tint val="9000"/>
              </a:schemeClr>
            </a:gs>
            <a:gs pos="100000">
              <a:schemeClr val="phClr">
                <a:tint val="70000"/>
                <a:satMod val="100000"/>
              </a:schemeClr>
            </a:gs>
          </a:gsLst>
          <a:path path="circle">
            <a:fillToRect l="-15000" t="-15000" r="115000" b="115000"/>
          </a:path>
        </a:gradFill>
        <a:gradFill rotWithShape="1">
          <a:gsLst>
            <a:gs pos="0">
              <a:schemeClr val="phClr">
                <a:shade val="60000"/>
              </a:schemeClr>
            </a:gs>
            <a:gs pos="33000">
              <a:schemeClr val="phClr">
                <a:tint val="86500"/>
              </a:schemeClr>
            </a:gs>
            <a:gs pos="46750">
              <a:schemeClr val="phClr">
                <a:tint val="71000"/>
                <a:satMod val="112000"/>
              </a:schemeClr>
            </a:gs>
            <a:gs pos="53000">
              <a:schemeClr val="phClr">
                <a:tint val="71000"/>
                <a:satMod val="112000"/>
              </a:schemeClr>
            </a:gs>
            <a:gs pos="68000">
              <a:schemeClr val="phClr">
                <a:tint val="86000"/>
              </a:schemeClr>
            </a:gs>
            <a:gs pos="100000">
              <a:schemeClr val="phClr">
                <a:shade val="60000"/>
              </a:schemeClr>
            </a:gs>
          </a:gsLst>
          <a:lin ang="8350000" scaled="1"/>
        </a:gradFill>
      </a:fillStyleLst>
      <a:lnStyleLst>
        <a:ln w="9525" cap="flat" cmpd="sng" algn="ctr">
          <a:solidFill>
            <a:schemeClr val="phClr">
              <a:shade val="48000"/>
              <a:satMod val="11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130000" dist="101600" dir="2700000" algn="tl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</a:effectStyle>
        <a:effectStyle>
          <a:effectLst>
            <a:outerShdw blurRad="190500" dist="228600" dir="2700000" sy="90000" rotWithShape="0">
              <a:srgbClr val="000000">
                <a:alpha val="25500"/>
              </a:srgbClr>
            </a:outerShdw>
          </a:effectLst>
          <a:scene3d>
            <a:camera prst="orthographicFront" fov="0">
              <a:rot lat="0" lon="0" rev="0"/>
            </a:camera>
            <a:lightRig rig="soft" dir="tl">
              <a:rot lat="0" lon="0" rev="20100000"/>
            </a:lightRig>
          </a:scene3d>
          <a:sp3d>
            <a:bevelT w="50800"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180000"/>
              </a:schemeClr>
            </a:gs>
            <a:gs pos="100000">
              <a:schemeClr val="phClr">
                <a:shade val="45000"/>
                <a:satMod val="120000"/>
              </a:schemeClr>
            </a:gs>
          </a:gsLst>
          <a:path path="circle">
            <a:fillToRect r="10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3000"/>
                <a:satMod val="110000"/>
              </a:schemeClr>
              <a:schemeClr val="phClr">
                <a:tint val="60000"/>
                <a:satMod val="425000"/>
              </a:schemeClr>
            </a:duotone>
          </a:blip>
          <a:stretch>
            <a:fillRect/>
          </a:stretch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Apex</Template>
  <TotalTime>271</TotalTime>
  <Words>395</Words>
  <Application>Microsoft Office PowerPoint</Application>
  <PresentationFormat>Экран (4:3)</PresentationFormat>
  <Paragraphs>43</Paragraphs>
  <Slides>11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2" baseType="lpstr">
      <vt:lpstr>Апекс</vt:lpstr>
      <vt:lpstr>Презентация PowerPoint</vt:lpstr>
      <vt:lpstr>Презентация PowerPoint</vt:lpstr>
      <vt:lpstr>Цели и задачи центра</vt:lpstr>
      <vt:lpstr>Образовательные направления</vt:lpstr>
      <vt:lpstr>Функции центра</vt:lpstr>
      <vt:lpstr>Функции центра</vt:lpstr>
      <vt:lpstr>Функции центра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user</dc:creator>
  <cp:lastModifiedBy>Admin</cp:lastModifiedBy>
  <cp:revision>15</cp:revision>
  <dcterms:created xsi:type="dcterms:W3CDTF">2020-12-21T16:34:35Z</dcterms:created>
  <dcterms:modified xsi:type="dcterms:W3CDTF">2021-06-22T10:04:13Z</dcterms:modified>
</cp:coreProperties>
</file>